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74" r:id="rId11"/>
    <p:sldId id="285" r:id="rId12"/>
    <p:sldId id="272" r:id="rId13"/>
    <p:sldId id="268" r:id="rId14"/>
    <p:sldId id="278" r:id="rId15"/>
    <p:sldId id="279" r:id="rId16"/>
    <p:sldId id="276" r:id="rId17"/>
    <p:sldId id="277" r:id="rId18"/>
    <p:sldId id="280" r:id="rId19"/>
    <p:sldId id="281" r:id="rId20"/>
    <p:sldId id="267" r:id="rId21"/>
    <p:sldId id="269" r:id="rId22"/>
    <p:sldId id="270" r:id="rId23"/>
    <p:sldId id="271" r:id="rId24"/>
    <p:sldId id="265" r:id="rId25"/>
    <p:sldId id="273" r:id="rId2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1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C759-B13B-48E3-970D-24DC4B16D90E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6491-2F23-4EC8-A247-B75EAB520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07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C759-B13B-48E3-970D-24DC4B16D90E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6491-2F23-4EC8-A247-B75EAB520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60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C759-B13B-48E3-970D-24DC4B16D90E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6491-2F23-4EC8-A247-B75EAB520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7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C759-B13B-48E3-970D-24DC4B16D90E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6491-2F23-4EC8-A247-B75EAB520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73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C759-B13B-48E3-970D-24DC4B16D90E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6491-2F23-4EC8-A247-B75EAB520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3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C759-B13B-48E3-970D-24DC4B16D90E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6491-2F23-4EC8-A247-B75EAB520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29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C759-B13B-48E3-970D-24DC4B16D90E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6491-2F23-4EC8-A247-B75EAB520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12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C759-B13B-48E3-970D-24DC4B16D90E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6491-2F23-4EC8-A247-B75EAB520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81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C759-B13B-48E3-970D-24DC4B16D90E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6491-2F23-4EC8-A247-B75EAB520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914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C759-B13B-48E3-970D-24DC4B16D90E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6491-2F23-4EC8-A247-B75EAB520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41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C759-B13B-48E3-970D-24DC4B16D90E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D6491-2F23-4EC8-A247-B75EAB520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3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EC759-B13B-48E3-970D-24DC4B16D90E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D6491-2F23-4EC8-A247-B75EAB5206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80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63751"/>
            <a:ext cx="12192000" cy="159134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１人１台端末</a:t>
            </a:r>
            <a:br>
              <a:rPr kumimoji="1" lang="ja-JP" altLang="en-US" dirty="0" smtClean="0">
                <a:solidFill>
                  <a:schemeClr val="bg1"/>
                </a:solidFill>
              </a:rPr>
            </a:br>
            <a:r>
              <a:rPr kumimoji="1" lang="ja-JP" altLang="en-US" dirty="0" smtClean="0">
                <a:solidFill>
                  <a:schemeClr val="bg1"/>
                </a:solidFill>
              </a:rPr>
              <a:t>タブレットパソコンの取り扱い方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2111011"/>
            <a:ext cx="12192000" cy="696995"/>
          </a:xfrm>
        </p:spPr>
        <p:txBody>
          <a:bodyPr>
            <a:noAutofit/>
          </a:bodyPr>
          <a:lstStyle/>
          <a:p>
            <a:r>
              <a:rPr lang="en-US" altLang="ja-JP" sz="3600" dirty="0" smtClean="0">
                <a:solidFill>
                  <a:srgbClr val="FFFF00"/>
                </a:solidFill>
              </a:rPr>
              <a:t>【</a:t>
            </a:r>
            <a:r>
              <a:rPr lang="ja-JP" altLang="en-US" sz="3600" dirty="0">
                <a:solidFill>
                  <a:srgbClr val="FFFF00"/>
                </a:solidFill>
              </a:rPr>
              <a:t>１</a:t>
            </a:r>
            <a:r>
              <a:rPr kumimoji="1" lang="ja-JP" altLang="en-US" sz="3600" dirty="0" smtClean="0">
                <a:solidFill>
                  <a:srgbClr val="FFFF00"/>
                </a:solidFill>
              </a:rPr>
              <a:t>年生向けオリエンテーション</a:t>
            </a:r>
            <a:r>
              <a:rPr lang="en-US" altLang="ja-JP" sz="3600" dirty="0">
                <a:solidFill>
                  <a:srgbClr val="FFFF00"/>
                </a:solidFill>
              </a:rPr>
              <a:t>】</a:t>
            </a:r>
            <a:endParaRPr kumimoji="1" lang="ja-JP" altLang="en-US" sz="3600" dirty="0">
              <a:solidFill>
                <a:srgbClr val="FFFF00"/>
              </a:solidFill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0" y="5862002"/>
            <a:ext cx="12192000" cy="796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唐津</a:t>
            </a:r>
            <a:r>
              <a:rPr lang="ja-JP" altLang="en-US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市立肥前中学校</a:t>
            </a:r>
            <a:endParaRPr lang="ja-JP" altLang="en-US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592429" y="3063926"/>
            <a:ext cx="11050072" cy="2332322"/>
          </a:xfrm>
          <a:prstGeom prst="rect">
            <a:avLst/>
          </a:prstGeom>
          <a:solidFill>
            <a:schemeClr val="tx1"/>
          </a:solidFill>
          <a:ln w="4762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3200" dirty="0">
                <a:solidFill>
                  <a:srgbClr val="FFFF00"/>
                </a:solidFill>
              </a:rPr>
              <a:t>①</a:t>
            </a:r>
            <a:r>
              <a:rPr lang="ja-JP" altLang="en-US" sz="3200" dirty="0" smtClean="0">
                <a:solidFill>
                  <a:srgbClr val="FFFF00"/>
                </a:solidFill>
              </a:rPr>
              <a:t>タブレット</a:t>
            </a:r>
            <a:r>
              <a:rPr lang="en-US" altLang="ja-JP" sz="3200" dirty="0" smtClean="0">
                <a:solidFill>
                  <a:srgbClr val="FFFF00"/>
                </a:solidFill>
              </a:rPr>
              <a:t>PC</a:t>
            </a:r>
            <a:r>
              <a:rPr lang="ja-JP" altLang="en-US" sz="3200" dirty="0" smtClean="0">
                <a:solidFill>
                  <a:srgbClr val="FFFF00"/>
                </a:solidFill>
              </a:rPr>
              <a:t>の電源ボックスからの取り出し方</a:t>
            </a:r>
          </a:p>
          <a:p>
            <a:pPr algn="l"/>
            <a:r>
              <a:rPr lang="ja-JP" altLang="en-US" sz="3200" dirty="0">
                <a:solidFill>
                  <a:srgbClr val="FFFF00"/>
                </a:solidFill>
              </a:rPr>
              <a:t>②</a:t>
            </a:r>
            <a:r>
              <a:rPr lang="ja-JP" altLang="en-US" sz="3200" dirty="0" smtClean="0">
                <a:solidFill>
                  <a:srgbClr val="FFFF00"/>
                </a:solidFill>
              </a:rPr>
              <a:t>タブレット</a:t>
            </a:r>
            <a:r>
              <a:rPr lang="en-US" altLang="ja-JP" sz="3200" dirty="0">
                <a:solidFill>
                  <a:srgbClr val="FFFF00"/>
                </a:solidFill>
              </a:rPr>
              <a:t>PC</a:t>
            </a:r>
            <a:r>
              <a:rPr lang="ja-JP" altLang="en-US" sz="3200" dirty="0">
                <a:solidFill>
                  <a:srgbClr val="FFFF00"/>
                </a:solidFill>
              </a:rPr>
              <a:t>の電源</a:t>
            </a:r>
            <a:r>
              <a:rPr lang="ja-JP" altLang="en-US" sz="3200" dirty="0" smtClean="0">
                <a:solidFill>
                  <a:srgbClr val="FFFF00"/>
                </a:solidFill>
              </a:rPr>
              <a:t>ボックスへのもどし方</a:t>
            </a:r>
            <a:r>
              <a:rPr lang="ja-JP" altLang="en-US" sz="3200" dirty="0">
                <a:solidFill>
                  <a:srgbClr val="FFFF00"/>
                </a:solidFill>
              </a:rPr>
              <a:t>　</a:t>
            </a:r>
            <a:r>
              <a:rPr lang="ja-JP" altLang="en-US" sz="3200" dirty="0" smtClean="0">
                <a:solidFill>
                  <a:srgbClr val="FFFF00"/>
                </a:solidFill>
              </a:rPr>
              <a:t>（充電のしかた）</a:t>
            </a:r>
          </a:p>
          <a:p>
            <a:pPr algn="l"/>
            <a:r>
              <a:rPr lang="ja-JP" altLang="en-US" sz="3200" dirty="0" smtClean="0">
                <a:solidFill>
                  <a:srgbClr val="FFFF00"/>
                </a:solidFill>
              </a:rPr>
              <a:t>③各自のアカウント</a:t>
            </a:r>
            <a:r>
              <a:rPr lang="en-US" altLang="ja-JP" sz="3200" dirty="0" smtClean="0">
                <a:solidFill>
                  <a:srgbClr val="FFFF00"/>
                </a:solidFill>
              </a:rPr>
              <a:t>ID</a:t>
            </a:r>
            <a:r>
              <a:rPr lang="ja-JP" altLang="en-US" sz="3200" dirty="0" smtClean="0">
                <a:solidFill>
                  <a:srgbClr val="FFFF00"/>
                </a:solidFill>
              </a:rPr>
              <a:t>とパスワードの確認およびログイン</a:t>
            </a:r>
          </a:p>
          <a:p>
            <a:pPr algn="l"/>
            <a:r>
              <a:rPr lang="ja-JP" altLang="en-US" sz="3200" dirty="0" smtClean="0">
                <a:solidFill>
                  <a:srgbClr val="FFFF00"/>
                </a:solidFill>
              </a:rPr>
              <a:t>④ミライシードへのログイン</a:t>
            </a:r>
            <a:endParaRPr lang="ja-JP" alt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4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283335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kern="100" dirty="0" smtClean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それでは、</a:t>
            </a:r>
          </a:p>
          <a:p>
            <a:r>
              <a:rPr lang="ja-JP" altLang="en-US" sz="4800" kern="100" dirty="0" smtClean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いまから一人ずつタブレット</a:t>
            </a:r>
            <a:r>
              <a:rPr lang="en-US" altLang="ja-JP" sz="4800" kern="100" dirty="0" smtClean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PC</a:t>
            </a:r>
            <a:r>
              <a:rPr lang="ja-JP" altLang="en-US" sz="4800" kern="100" dirty="0" smtClean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を電源キャビネットへ取りに行きます。</a:t>
            </a:r>
            <a:r>
              <a:rPr lang="ja-JP" altLang="en-US" sz="4800" kern="100" dirty="0" smtClean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</a:rPr>
              <a:t>前の人と</a:t>
            </a:r>
            <a:r>
              <a:rPr lang="en-US" altLang="ja-JP" sz="4800" kern="100" dirty="0" smtClean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</a:rPr>
              <a:t>1</a:t>
            </a:r>
            <a:r>
              <a:rPr lang="ja-JP" altLang="en-US" sz="4800" kern="100" dirty="0" err="1" smtClean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</a:rPr>
              <a:t>ｍ</a:t>
            </a:r>
            <a:r>
              <a:rPr lang="ja-JP" altLang="en-US" sz="4800" kern="100" dirty="0" smtClean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</a:rPr>
              <a:t>以上間隔をあけて</a:t>
            </a:r>
            <a:r>
              <a:rPr lang="ja-JP" altLang="en-US" sz="4800" kern="100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出席番号順に来てください。</a:t>
            </a:r>
          </a:p>
          <a:p>
            <a:r>
              <a:rPr lang="ja-JP" altLang="en-US" sz="4800" kern="100" dirty="0" smtClean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取り出して、教室の自分の机に着いたら</a:t>
            </a:r>
            <a:r>
              <a:rPr lang="en-US" altLang="ja-JP" sz="4800" kern="100" dirty="0" smtClean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PC</a:t>
            </a:r>
            <a:r>
              <a:rPr lang="ja-JP" altLang="en-US" sz="4800" kern="100" dirty="0" smtClean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を机上に置いたまま、個人カードのパスワードを覚えて、そのまま席で待っていてください。続きの大切な説明があります。・・・</a:t>
            </a:r>
            <a:endParaRPr lang="ja-JP" altLang="ja-JP" sz="4800" kern="100" dirty="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4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7234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ログイン</a:t>
            </a:r>
            <a:r>
              <a:rPr lang="en-US" altLang="ja-JP" dirty="0">
                <a:solidFill>
                  <a:schemeClr val="bg1"/>
                </a:solidFill>
              </a:rPr>
              <a:t>ID</a:t>
            </a:r>
            <a:r>
              <a:rPr lang="ja-JP" altLang="en-US" dirty="0">
                <a:solidFill>
                  <a:schemeClr val="bg1"/>
                </a:solidFill>
              </a:rPr>
              <a:t>とパスワードの</a:t>
            </a:r>
            <a:r>
              <a:rPr lang="ja-JP" altLang="en-US" dirty="0" smtClean="0">
                <a:solidFill>
                  <a:schemeClr val="bg1"/>
                </a:solidFill>
              </a:rPr>
              <a:t>確認（１年用）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174522" y="5677687"/>
            <a:ext cx="11872452" cy="95277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（注）・このカードは回収します。自分の</a:t>
            </a:r>
            <a:r>
              <a:rPr lang="en-US" altLang="ja-JP" sz="2400" b="1" kern="100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ID</a:t>
            </a:r>
            <a:r>
              <a:rPr lang="ja-JP" altLang="en-US" sz="2400" b="1" kern="100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パスワードを覚えておきましょう。</a:t>
            </a:r>
          </a:p>
          <a:p>
            <a:pPr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・また、自分の</a:t>
            </a:r>
            <a:r>
              <a:rPr lang="en-US" altLang="ja-JP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ID</a:t>
            </a: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やパスワードは他の人に知られないようにします。</a:t>
            </a:r>
            <a:endParaRPr lang="ja-JP" altLang="en-US" sz="2400" b="1" kern="100" dirty="0" smtClean="0">
              <a:solidFill>
                <a:srgbClr val="FF0000"/>
              </a:solidFill>
              <a:effectLst/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31" y="925265"/>
            <a:ext cx="6837415" cy="4102449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4727916" y="1109957"/>
            <a:ext cx="7036278" cy="4235944"/>
            <a:chOff x="4727916" y="1109957"/>
            <a:chExt cx="7036278" cy="4235944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3923" y="1830571"/>
              <a:ext cx="2880271" cy="2794716"/>
            </a:xfrm>
            <a:prstGeom prst="rect">
              <a:avLst/>
            </a:prstGeom>
          </p:spPr>
        </p:pic>
        <p:sp>
          <p:nvSpPr>
            <p:cNvPr id="17" name="テキスト ボックス 2"/>
            <p:cNvSpPr txBox="1">
              <a:spLocks noChangeArrowheads="1"/>
            </p:cNvSpPr>
            <p:nvPr/>
          </p:nvSpPr>
          <p:spPr bwMode="auto">
            <a:xfrm>
              <a:off x="9015194" y="4670276"/>
              <a:ext cx="1542383" cy="6756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18000" tIns="18000" rIns="18000" bIns="1800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altLang="en-US" sz="3200" b="1" kern="100" dirty="0" smtClean="0">
                  <a:solidFill>
                    <a:srgbClr val="FF0000"/>
                  </a:solidFill>
                  <a:effectLst/>
                  <a:latin typeface="Century" panose="020406040505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大文字</a:t>
              </a:r>
            </a:p>
          </p:txBody>
        </p:sp>
        <p:sp>
          <p:nvSpPr>
            <p:cNvPr id="18" name="テキスト ボックス 2"/>
            <p:cNvSpPr txBox="1">
              <a:spLocks noChangeArrowheads="1"/>
            </p:cNvSpPr>
            <p:nvPr/>
          </p:nvSpPr>
          <p:spPr bwMode="auto">
            <a:xfrm>
              <a:off x="8938872" y="1109957"/>
              <a:ext cx="1542383" cy="675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18000" tIns="18000" rIns="18000" bIns="1800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altLang="en-US" sz="3200" b="1" kern="100" dirty="0">
                  <a:solidFill>
                    <a:srgbClr val="FF0000"/>
                  </a:solidFill>
                  <a:latin typeface="Century" panose="020406040505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小</a:t>
              </a:r>
              <a:r>
                <a:rPr lang="ja-JP" altLang="en-US" sz="3200" b="1" kern="100" dirty="0" smtClean="0">
                  <a:solidFill>
                    <a:srgbClr val="FF0000"/>
                  </a:solidFill>
                  <a:effectLst/>
                  <a:latin typeface="Century" panose="020406040505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文字</a:t>
              </a:r>
            </a:p>
          </p:txBody>
        </p:sp>
        <p:sp>
          <p:nvSpPr>
            <p:cNvPr id="19" name="屈折矢印 18"/>
            <p:cNvSpPr/>
            <p:nvPr/>
          </p:nvSpPr>
          <p:spPr>
            <a:xfrm rot="5400000">
              <a:off x="9225735" y="1960531"/>
              <a:ext cx="857413" cy="522149"/>
            </a:xfrm>
            <a:prstGeom prst="bent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屈折矢印 14"/>
            <p:cNvSpPr/>
            <p:nvPr/>
          </p:nvSpPr>
          <p:spPr>
            <a:xfrm rot="5400000">
              <a:off x="9226280" y="3925420"/>
              <a:ext cx="967564" cy="522149"/>
            </a:xfrm>
            <a:prstGeom prst="bent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角丸四角形 5"/>
            <p:cNvSpPr/>
            <p:nvPr/>
          </p:nvSpPr>
          <p:spPr>
            <a:xfrm>
              <a:off x="4727916" y="3495028"/>
              <a:ext cx="1121169" cy="1089310"/>
            </a:xfrm>
            <a:prstGeom prst="roundRect">
              <a:avLst/>
            </a:prstGeom>
            <a:noFill/>
            <a:ln w="889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10" name="直線コネクタ 9"/>
            <p:cNvCxnSpPr>
              <a:stCxn id="6" idx="3"/>
            </p:cNvCxnSpPr>
            <p:nvPr/>
          </p:nvCxnSpPr>
          <p:spPr>
            <a:xfrm flipV="1">
              <a:off x="5849085" y="3450039"/>
              <a:ext cx="3216551" cy="589644"/>
            </a:xfrm>
            <a:prstGeom prst="line">
              <a:avLst/>
            </a:prstGeom>
            <a:noFill/>
            <a:ln w="889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7044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27346"/>
            <a:ext cx="12192000" cy="1173304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不正アクセス行為の禁止等に関する</a:t>
            </a:r>
            <a:r>
              <a:rPr lang="ja-JP" altLang="en-US" dirty="0" smtClean="0">
                <a:solidFill>
                  <a:schemeClr val="bg1"/>
                </a:solidFill>
              </a:rPr>
              <a:t>法律</a:t>
            </a:r>
            <a:br>
              <a:rPr lang="ja-JP" altLang="en-US" dirty="0" smtClean="0">
                <a:solidFill>
                  <a:schemeClr val="bg1"/>
                </a:solidFill>
              </a:rPr>
            </a:br>
            <a:r>
              <a:rPr lang="ja-JP" altLang="en-US" dirty="0">
                <a:solidFill>
                  <a:schemeClr val="bg1"/>
                </a:solidFill>
              </a:rPr>
              <a:t>（</a:t>
            </a:r>
            <a:r>
              <a:rPr lang="ja-JP" altLang="en-US" dirty="0" smtClean="0">
                <a:solidFill>
                  <a:schemeClr val="bg1"/>
                </a:solidFill>
              </a:rPr>
              <a:t>不正</a:t>
            </a:r>
            <a:r>
              <a:rPr lang="ja-JP" altLang="en-US" dirty="0">
                <a:solidFill>
                  <a:schemeClr val="bg1"/>
                </a:solidFill>
              </a:rPr>
              <a:t>アクセス</a:t>
            </a:r>
            <a:r>
              <a:rPr lang="ja-JP" altLang="en-US" dirty="0" smtClean="0">
                <a:solidFill>
                  <a:schemeClr val="bg1"/>
                </a:solidFill>
              </a:rPr>
              <a:t>禁止法）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339708" y="2279562"/>
            <a:ext cx="11122026" cy="173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2400" b="1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不正アクセス</a:t>
            </a:r>
          </a:p>
          <a:p>
            <a:pPr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・他人</a:t>
            </a:r>
            <a:r>
              <a:rPr lang="ja-JP" altLang="en-US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</a:t>
            </a:r>
            <a:r>
              <a:rPr lang="en-US" altLang="ja-JP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ID</a:t>
            </a:r>
            <a:r>
              <a:rPr lang="ja-JP" altLang="en-US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パスワードを利用した</a:t>
            </a: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なりすまし</a:t>
            </a:r>
          </a:p>
          <a:p>
            <a:pPr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・</a:t>
            </a:r>
            <a:r>
              <a:rPr lang="en-US" altLang="ja-JP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ID</a:t>
            </a:r>
            <a:r>
              <a:rPr lang="ja-JP" altLang="en-US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パスワードの乗っ取り行為をはじめとした、コンピュータのアクセス制限を破る・免れる</a:t>
            </a: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行為</a:t>
            </a:r>
            <a:endParaRPr lang="ja-JP" altLang="en-US" sz="2400" b="1" kern="100" dirty="0">
              <a:solidFill>
                <a:srgbClr val="FF0000"/>
              </a:solidFill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339708" y="4456090"/>
            <a:ext cx="6002098" cy="198895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その他</a:t>
            </a:r>
          </a:p>
          <a:p>
            <a:pPr>
              <a:spcAft>
                <a:spcPts val="0"/>
              </a:spcAft>
            </a:pPr>
            <a:r>
              <a:rPr lang="ja-JP" altLang="en-US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・</a:t>
            </a: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他人</a:t>
            </a:r>
            <a:r>
              <a:rPr lang="ja-JP" altLang="en-US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の識別符号を不正に取得する行為</a:t>
            </a:r>
          </a:p>
          <a:p>
            <a:pPr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・不正</a:t>
            </a:r>
            <a:r>
              <a:rPr lang="ja-JP" altLang="en-US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アクセス行為を助長する行為</a:t>
            </a:r>
          </a:p>
          <a:p>
            <a:pPr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・他人</a:t>
            </a:r>
            <a:r>
              <a:rPr lang="ja-JP" altLang="en-US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の識別符号を不正に保管する行為</a:t>
            </a:r>
          </a:p>
          <a:p>
            <a:pPr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・識別</a:t>
            </a:r>
            <a:r>
              <a:rPr lang="ja-JP" altLang="en-US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符号の入力を不正に要求する</a:t>
            </a: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行為</a:t>
            </a:r>
            <a:endParaRPr lang="ja-JP" altLang="en-US" sz="2400" b="1" kern="100" dirty="0" smtClean="0">
              <a:solidFill>
                <a:srgbClr val="FF0000"/>
              </a:solidFill>
              <a:effectLst/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339708" y="1516493"/>
            <a:ext cx="11122026" cy="67184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第三条</a:t>
            </a:r>
            <a:r>
              <a:rPr lang="ja-JP" altLang="en-US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何人も、不正アクセス行為をしてはならない</a:t>
            </a: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6490656" y="4456090"/>
            <a:ext cx="5499783" cy="198895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20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＊罰則</a:t>
            </a:r>
          </a:p>
          <a:p>
            <a:pPr>
              <a:spcAft>
                <a:spcPts val="0"/>
              </a:spcAft>
            </a:pPr>
            <a:r>
              <a:rPr lang="ja-JP" altLang="en-US" sz="20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なりすまし行為で不正アクセスをした場合には「</a:t>
            </a:r>
            <a:r>
              <a:rPr lang="en-US" altLang="ja-JP" sz="20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3</a:t>
            </a:r>
            <a:r>
              <a:rPr lang="ja-JP" altLang="en-US" sz="20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年以下の懲役又は</a:t>
            </a:r>
            <a:r>
              <a:rPr lang="en-US" altLang="ja-JP" sz="20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100</a:t>
            </a:r>
            <a:r>
              <a:rPr lang="ja-JP" altLang="en-US" sz="20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万円以下の罰金」、他人の</a:t>
            </a:r>
            <a:r>
              <a:rPr lang="en-US" altLang="ja-JP" sz="20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ID</a:t>
            </a:r>
            <a:r>
              <a:rPr lang="ja-JP" altLang="en-US" sz="20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・パスワードを保管しただけでも「</a:t>
            </a:r>
            <a:r>
              <a:rPr lang="en-US" altLang="ja-JP" sz="20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</a:t>
            </a:r>
            <a:r>
              <a:rPr lang="ja-JP" altLang="en-US" sz="20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年以下の懲役または</a:t>
            </a:r>
            <a:r>
              <a:rPr lang="en-US" altLang="ja-JP" sz="20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50</a:t>
            </a:r>
            <a:r>
              <a:rPr lang="ja-JP" altLang="en-US" sz="20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万円以下の罰金」</a:t>
            </a:r>
            <a:endParaRPr lang="ja-JP" altLang="en-US" sz="2000" b="1" kern="100" dirty="0" smtClean="0">
              <a:solidFill>
                <a:srgbClr val="FF0000"/>
              </a:solidFill>
              <a:effectLst/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9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7234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パソコンにログイン</a:t>
            </a:r>
            <a:r>
              <a:rPr lang="ja-JP" altLang="en-US" dirty="0" smtClean="0">
                <a:solidFill>
                  <a:schemeClr val="bg1"/>
                </a:solidFill>
              </a:rPr>
              <a:t>します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174522" y="2310303"/>
            <a:ext cx="3415113" cy="76521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②右側上部の電源ボタンを</a:t>
            </a:r>
            <a:r>
              <a:rPr lang="en-US" altLang="ja-JP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</a:t>
            </a: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回押します。</a:t>
            </a:r>
            <a:endParaRPr lang="ja-JP" altLang="en-US" sz="2400" b="1" kern="100" dirty="0" smtClean="0">
              <a:solidFill>
                <a:srgbClr val="FF0000"/>
              </a:solidFill>
              <a:effectLst/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2"/>
          <p:cNvSpPr txBox="1">
            <a:spLocks noChangeArrowheads="1"/>
          </p:cNvSpPr>
          <p:nvPr/>
        </p:nvSpPr>
        <p:spPr bwMode="auto">
          <a:xfrm>
            <a:off x="2894690" y="1304161"/>
            <a:ext cx="6399950" cy="49154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①両手でゆっくりディスプレイを開きます。</a:t>
            </a: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3790913" y="2310302"/>
            <a:ext cx="3876675" cy="7652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③しばらく</a:t>
            </a:r>
            <a:r>
              <a:rPr lang="ja-JP" altLang="en-US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待</a:t>
            </a: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つと、初期画面が出ます。</a:t>
            </a:r>
            <a:endParaRPr lang="ja-JP" altLang="en-US" sz="2400" b="1" kern="100" dirty="0" smtClean="0">
              <a:solidFill>
                <a:srgbClr val="FF0000"/>
              </a:solidFill>
              <a:effectLst/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grpSp>
        <p:nvGrpSpPr>
          <p:cNvPr id="5" name="グループ化 4"/>
          <p:cNvGrpSpPr>
            <a:grpSpLocks noChangeAspect="1"/>
          </p:cNvGrpSpPr>
          <p:nvPr/>
        </p:nvGrpSpPr>
        <p:grpSpPr>
          <a:xfrm>
            <a:off x="174522" y="3257782"/>
            <a:ext cx="3415113" cy="2742977"/>
            <a:chOff x="7023279" y="1015821"/>
            <a:chExt cx="4194220" cy="3145665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3279" y="1015821"/>
              <a:ext cx="4194220" cy="3145665"/>
            </a:xfrm>
            <a:prstGeom prst="rect">
              <a:avLst/>
            </a:prstGeom>
          </p:spPr>
        </p:pic>
        <p:sp>
          <p:nvSpPr>
            <p:cNvPr id="4" name="左矢印 3"/>
            <p:cNvSpPr/>
            <p:nvPr/>
          </p:nvSpPr>
          <p:spPr>
            <a:xfrm>
              <a:off x="9071678" y="1931831"/>
              <a:ext cx="669702" cy="399246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2"/>
            <p:cNvSpPr txBox="1">
              <a:spLocks noChangeArrowheads="1"/>
            </p:cNvSpPr>
            <p:nvPr/>
          </p:nvSpPr>
          <p:spPr bwMode="auto">
            <a:xfrm>
              <a:off x="9905290" y="1881910"/>
              <a:ext cx="917448" cy="43788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18000" tIns="18000" rIns="18000" bIns="18000" anchor="ctr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en-US" sz="1200" b="1" kern="100" dirty="0" smtClean="0">
                  <a:solidFill>
                    <a:srgbClr val="FF0000"/>
                  </a:solidFill>
                  <a:latin typeface="Century" panose="020406040505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電源ボタン</a:t>
              </a:r>
              <a:endParaRPr lang="ja-JP" altLang="en-US" sz="1200" b="1" kern="100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13" y="3257782"/>
            <a:ext cx="3930957" cy="2742977"/>
          </a:xfrm>
          <a:prstGeom prst="rect">
            <a:avLst/>
          </a:prstGeom>
        </p:spPr>
      </p:pic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7907494" y="2310302"/>
            <a:ext cx="3876675" cy="7652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④</a:t>
            </a: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画面またはタッチパッドを</a:t>
            </a:r>
            <a:r>
              <a:rPr lang="en-US" altLang="ja-JP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</a:t>
            </a: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回タップします。</a:t>
            </a:r>
            <a:endParaRPr lang="ja-JP" altLang="en-US" sz="2400" b="1" kern="100" dirty="0" smtClean="0">
              <a:solidFill>
                <a:srgbClr val="FF0000"/>
              </a:solidFill>
              <a:effectLst/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494" y="3257781"/>
            <a:ext cx="3876675" cy="290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5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7234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パソコンにログイン</a:t>
            </a:r>
            <a:r>
              <a:rPr lang="ja-JP" altLang="en-US" dirty="0" smtClean="0">
                <a:solidFill>
                  <a:schemeClr val="bg1"/>
                </a:solidFill>
              </a:rPr>
              <a:t>します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"/>
          <p:cNvSpPr txBox="1">
            <a:spLocks noChangeArrowheads="1"/>
          </p:cNvSpPr>
          <p:nvPr/>
        </p:nvSpPr>
        <p:spPr bwMode="auto">
          <a:xfrm>
            <a:off x="164262" y="995890"/>
            <a:ext cx="4950963" cy="8163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⑤他のユーザーを選んで、入力できる状態にします。</a:t>
            </a:r>
            <a:endParaRPr lang="ja-JP" altLang="en-US" sz="2400" b="1" kern="100" dirty="0" smtClean="0">
              <a:solidFill>
                <a:schemeClr val="accent6">
                  <a:lumMod val="50000"/>
                </a:schemeClr>
              </a:solidFill>
              <a:effectLst/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5488017" y="5683275"/>
            <a:ext cx="6323526" cy="9149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chemeClr val="bg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＊次回からのログインはパスワードのみ入力することになります。</a:t>
            </a:r>
            <a:endParaRPr lang="ja-JP" altLang="en-US" sz="2400" b="1" kern="100" dirty="0" smtClean="0">
              <a:solidFill>
                <a:schemeClr val="bg1"/>
              </a:solidFill>
              <a:effectLst/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7" name="左矢印 16"/>
          <p:cNvSpPr/>
          <p:nvPr/>
        </p:nvSpPr>
        <p:spPr>
          <a:xfrm rot="10800000">
            <a:off x="4450067" y="5911766"/>
            <a:ext cx="653318" cy="457954"/>
          </a:xfrm>
          <a:prstGeom prst="lef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61" y="1981820"/>
            <a:ext cx="4950964" cy="3321984"/>
          </a:xfrm>
          <a:prstGeom prst="rect">
            <a:avLst/>
          </a:prstGeom>
        </p:spPr>
      </p:pic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5411593" y="995890"/>
            <a:ext cx="6399950" cy="119218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⑥ユーザー名に自分のアカウント</a:t>
            </a:r>
            <a:r>
              <a:rPr lang="en-US" altLang="ja-JP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ID</a:t>
            </a: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を、パスワードに自分のログインパスワードを入力して→またはエンターキーを押します。</a:t>
            </a:r>
            <a:endParaRPr lang="ja-JP" altLang="en-US" sz="2400" b="1" kern="100" dirty="0" smtClean="0">
              <a:solidFill>
                <a:schemeClr val="accent6">
                  <a:lumMod val="50000"/>
                </a:schemeClr>
              </a:solidFill>
              <a:effectLst/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93" y="2365797"/>
            <a:ext cx="2547551" cy="2846611"/>
          </a:xfrm>
          <a:prstGeom prst="rect">
            <a:avLst/>
          </a:prstGeom>
        </p:spPr>
      </p:pic>
      <p:sp>
        <p:nvSpPr>
          <p:cNvPr id="19" name="テキスト ボックス 2"/>
          <p:cNvSpPr txBox="1">
            <a:spLocks noChangeArrowheads="1"/>
          </p:cNvSpPr>
          <p:nvPr/>
        </p:nvSpPr>
        <p:spPr bwMode="auto">
          <a:xfrm>
            <a:off x="7577653" y="3541664"/>
            <a:ext cx="4206515" cy="78801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ユーザー</a:t>
            </a:r>
            <a:r>
              <a:rPr lang="en-US" altLang="ja-JP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ID</a:t>
            </a:r>
            <a:endParaRPr lang="ja-JP" altLang="en-US" sz="2400" b="1" kern="100" dirty="0" smtClean="0">
              <a:solidFill>
                <a:srgbClr val="FF0000"/>
              </a:solidFill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400" b="1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■■■■</a:t>
            </a:r>
            <a:r>
              <a:rPr lang="en-US" altLang="ja-JP" sz="2400" b="1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@</a:t>
            </a:r>
            <a:r>
              <a:rPr lang="en-US" altLang="ja-JP" sz="2400" b="1" kern="100" dirty="0" err="1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karatsugiga</a:t>
            </a:r>
            <a:r>
              <a:rPr lang="en-US" altLang="ja-JP" sz="2400" b="1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r>
              <a:rPr lang="ja-JP" altLang="en-US" sz="2400" b="1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・・・</a:t>
            </a:r>
            <a:endParaRPr lang="ja-JP" altLang="en-US" sz="2400" b="1" kern="100" dirty="0" smtClean="0">
              <a:effectLst/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flipH="1">
            <a:off x="6701400" y="4058753"/>
            <a:ext cx="876253" cy="371433"/>
          </a:xfrm>
          <a:prstGeom prst="straightConnector1">
            <a:avLst/>
          </a:prstGeom>
          <a:ln w="88900">
            <a:solidFill>
              <a:srgbClr val="FFFF00"/>
            </a:solidFill>
            <a:tailEnd type="triangle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 flipV="1">
            <a:off x="6758036" y="4720791"/>
            <a:ext cx="819617" cy="356153"/>
          </a:xfrm>
          <a:prstGeom prst="straightConnector1">
            <a:avLst/>
          </a:prstGeom>
          <a:ln w="88900">
            <a:solidFill>
              <a:srgbClr val="FFFF00"/>
            </a:solidFill>
            <a:tailEnd type="triangle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"/>
          <p:cNvSpPr txBox="1">
            <a:spLocks noChangeArrowheads="1"/>
          </p:cNvSpPr>
          <p:nvPr/>
        </p:nvSpPr>
        <p:spPr bwMode="auto">
          <a:xfrm>
            <a:off x="7577653" y="4704766"/>
            <a:ext cx="4206515" cy="80078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パスワード</a:t>
            </a:r>
            <a:endParaRPr lang="en-US" altLang="ja-JP" sz="2400" b="1" kern="100" dirty="0" smtClean="0">
              <a:solidFill>
                <a:srgbClr val="FF0000"/>
              </a:solidFill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ja-JP" sz="2400" b="1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k@</a:t>
            </a:r>
            <a:r>
              <a:rPr lang="ja-JP" altLang="en-US" sz="2400" b="1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・・・・・・・</a:t>
            </a:r>
            <a:endParaRPr lang="ja-JP" altLang="en-US" sz="2400" b="1" kern="100" dirty="0" smtClean="0">
              <a:effectLst/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7234"/>
          </a:xfrm>
        </p:spPr>
        <p:txBody>
          <a:bodyPr>
            <a:normAutofit/>
          </a:bodyPr>
          <a:lstStyle/>
          <a:p>
            <a:pPr algn="ctr"/>
            <a:r>
              <a:rPr lang="en-US" altLang="ja-JP" dirty="0" smtClean="0">
                <a:solidFill>
                  <a:schemeClr val="bg1"/>
                </a:solidFill>
              </a:rPr>
              <a:t>Windows 10 </a:t>
            </a:r>
            <a:r>
              <a:rPr lang="ja-JP" altLang="en-US" dirty="0" smtClean="0">
                <a:solidFill>
                  <a:schemeClr val="bg1"/>
                </a:solidFill>
              </a:rPr>
              <a:t>デスクトップ画面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758" y="907235"/>
            <a:ext cx="6830483" cy="4636333"/>
          </a:xfrm>
          <a:prstGeom prst="rect">
            <a:avLst/>
          </a:prstGeom>
        </p:spPr>
      </p:pic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3620517" y="5821890"/>
            <a:ext cx="4950963" cy="8163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36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ログイン成功！！</a:t>
            </a:r>
            <a:endParaRPr lang="ja-JP" altLang="en-US" sz="3600" b="1" kern="100" dirty="0" smtClean="0">
              <a:solidFill>
                <a:schemeClr val="accent6">
                  <a:lumMod val="50000"/>
                </a:schemeClr>
              </a:solidFill>
              <a:effectLst/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75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</a:rPr>
              <a:t>ミライシードへのログイン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51" y="2924725"/>
            <a:ext cx="2953250" cy="2621229"/>
          </a:xfrm>
          <a:prstGeom prst="rect">
            <a:avLst/>
          </a:prstGeom>
        </p:spPr>
      </p:pic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501151" y="1540955"/>
            <a:ext cx="2953250" cy="116837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32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ダブルクリックで開きます。</a:t>
            </a:r>
            <a:endParaRPr lang="ja-JP" altLang="en-US" sz="3200" b="1" kern="100" dirty="0" smtClean="0">
              <a:solidFill>
                <a:schemeClr val="accent6">
                  <a:lumMod val="50000"/>
                </a:schemeClr>
              </a:solidFill>
              <a:effectLst/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598" y="2924725"/>
            <a:ext cx="4492977" cy="3369733"/>
          </a:xfrm>
          <a:prstGeom prst="rect">
            <a:avLst/>
          </a:prstGeom>
        </p:spPr>
      </p:pic>
      <p:sp>
        <p:nvSpPr>
          <p:cNvPr id="10" name="左矢印 9"/>
          <p:cNvSpPr/>
          <p:nvPr/>
        </p:nvSpPr>
        <p:spPr>
          <a:xfrm rot="10800000">
            <a:off x="4248567" y="3710431"/>
            <a:ext cx="1053266" cy="759967"/>
          </a:xfrm>
          <a:prstGeom prst="lef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6451599" y="1540955"/>
            <a:ext cx="4492977" cy="116837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32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スタートをクリック</a:t>
            </a:r>
            <a:endParaRPr lang="ja-JP" altLang="en-US" sz="3200" b="1" kern="100" dirty="0" smtClean="0">
              <a:solidFill>
                <a:schemeClr val="accent6">
                  <a:lumMod val="50000"/>
                </a:schemeClr>
              </a:solidFill>
              <a:effectLst/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143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</a:rPr>
              <a:t>ミライシードへのログイン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0" y="2432749"/>
            <a:ext cx="4798612" cy="3598959"/>
          </a:xfrm>
          <a:prstGeom prst="rect">
            <a:avLst/>
          </a:prstGeom>
        </p:spPr>
      </p:pic>
      <p:sp>
        <p:nvSpPr>
          <p:cNvPr id="4" name="左矢印 3"/>
          <p:cNvSpPr/>
          <p:nvPr/>
        </p:nvSpPr>
        <p:spPr>
          <a:xfrm rot="16200000">
            <a:off x="1894844" y="3322193"/>
            <a:ext cx="705448" cy="422795"/>
          </a:xfrm>
          <a:prstGeom prst="lef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398740" y="1631642"/>
            <a:ext cx="4798612" cy="51107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学年・組をクリック</a:t>
            </a:r>
            <a:endParaRPr lang="ja-JP" altLang="en-US" sz="2400" b="1" kern="100" dirty="0" smtClean="0">
              <a:solidFill>
                <a:schemeClr val="accent6">
                  <a:lumMod val="50000"/>
                </a:schemeClr>
              </a:solidFill>
              <a:effectLst/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44" y="2382846"/>
            <a:ext cx="4865150" cy="3648862"/>
          </a:xfrm>
          <a:prstGeom prst="rect">
            <a:avLst/>
          </a:prstGeom>
        </p:spPr>
      </p:pic>
      <p:sp>
        <p:nvSpPr>
          <p:cNvPr id="8" name="左矢印 7"/>
          <p:cNvSpPr/>
          <p:nvPr/>
        </p:nvSpPr>
        <p:spPr>
          <a:xfrm rot="10800000">
            <a:off x="5724352" y="3706618"/>
            <a:ext cx="561462" cy="705670"/>
          </a:xfrm>
          <a:prstGeom prst="lef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6734844" y="1618264"/>
            <a:ext cx="4865150" cy="51107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自分の学年と組をクリック</a:t>
            </a:r>
            <a:endParaRPr lang="ja-JP" altLang="en-US" sz="2400" b="1" kern="100" dirty="0" smtClean="0">
              <a:solidFill>
                <a:schemeClr val="accent6">
                  <a:lumMod val="50000"/>
                </a:schemeClr>
              </a:solidFill>
              <a:effectLst/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07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</a:rPr>
              <a:t>ミライシードへのログイン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32" y="2824354"/>
            <a:ext cx="3386667" cy="2540000"/>
          </a:xfrm>
          <a:prstGeom prst="rect">
            <a:avLst/>
          </a:prstGeom>
        </p:spPr>
      </p:pic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4588933" y="1623617"/>
            <a:ext cx="3386667" cy="51107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出席番号を入力</a:t>
            </a:r>
            <a:endParaRPr lang="ja-JP" altLang="en-US" sz="2400" b="1" kern="100" dirty="0" smtClean="0">
              <a:solidFill>
                <a:schemeClr val="accent6">
                  <a:lumMod val="50000"/>
                </a:schemeClr>
              </a:solidFill>
              <a:effectLst/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28" y="2432750"/>
            <a:ext cx="3908805" cy="2931604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1106961" y="3702749"/>
            <a:ext cx="2347439" cy="462851"/>
          </a:xfrm>
          <a:prstGeom prst="roundRect">
            <a:avLst/>
          </a:prstGeom>
          <a:noFill/>
          <a:ln w="889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314266" y="1623617"/>
            <a:ext cx="3386667" cy="8091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ミライシードパスワードを入力</a:t>
            </a:r>
            <a:endParaRPr lang="ja-JP" altLang="en-US" sz="2400" b="1" kern="100" dirty="0" smtClean="0">
              <a:solidFill>
                <a:schemeClr val="accent6">
                  <a:lumMod val="50000"/>
                </a:schemeClr>
              </a:solidFill>
              <a:effectLst/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265" y="2824354"/>
            <a:ext cx="3386667" cy="2540000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7950198" y="5755959"/>
            <a:ext cx="4114799" cy="78030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2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ミライシードパスワード</a:t>
            </a:r>
            <a:endParaRPr lang="ja-JP" altLang="en-US" sz="2400" b="1" kern="100" dirty="0" smtClean="0">
              <a:effectLst/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ja-JP" sz="2400" b="1" kern="100" dirty="0" smtClean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</a:t>
            </a:r>
            <a:r>
              <a:rPr lang="ja-JP" altLang="en-US" sz="2400" b="1" kern="100" dirty="0" smtClean="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■■■・・・・・</a:t>
            </a:r>
          </a:p>
        </p:txBody>
      </p:sp>
    </p:spTree>
    <p:extLst>
      <p:ext uri="{BB962C8B-B14F-4D97-AF65-F5344CB8AC3E}">
        <p14:creationId xmlns:p14="http://schemas.microsoft.com/office/powerpoint/2010/main" val="2420143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</a:rPr>
              <a:t>ミライシードのトップページ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733" y="1325563"/>
            <a:ext cx="5706533" cy="4279900"/>
          </a:xfrm>
          <a:prstGeom prst="rect">
            <a:avLst/>
          </a:prstGeom>
        </p:spPr>
      </p:pic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3620517" y="5872691"/>
            <a:ext cx="4950963" cy="8163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36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ログイン成功！！</a:t>
            </a:r>
            <a:endParaRPr lang="ja-JP" altLang="en-US" sz="3600" b="1" kern="100" dirty="0" smtClean="0">
              <a:solidFill>
                <a:schemeClr val="accent6">
                  <a:lumMod val="50000"/>
                </a:schemeClr>
              </a:solidFill>
              <a:effectLst/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8300005" y="1719745"/>
            <a:ext cx="876253" cy="371433"/>
          </a:xfrm>
          <a:prstGeom prst="straightConnector1">
            <a:avLst/>
          </a:prstGeom>
          <a:ln w="88900">
            <a:solidFill>
              <a:srgbClr val="FFFF00"/>
            </a:solidFill>
            <a:tailEnd type="triangle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9176258" y="1274824"/>
            <a:ext cx="2780283" cy="8163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36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ログアウト</a:t>
            </a:r>
            <a:endParaRPr lang="ja-JP" altLang="en-US" sz="3600" b="1" kern="100" dirty="0" smtClean="0">
              <a:solidFill>
                <a:schemeClr val="accent6">
                  <a:lumMod val="50000"/>
                </a:schemeClr>
              </a:solidFill>
              <a:effectLst/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32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36" y="940317"/>
            <a:ext cx="7634605" cy="572595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7234"/>
          </a:xfrm>
        </p:spPr>
        <p:txBody>
          <a:bodyPr/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</a:rPr>
              <a:t>電源キャビネットからの取り出し方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2394307" y="2409037"/>
            <a:ext cx="3342816" cy="1366549"/>
          </a:xfrm>
          <a:prstGeom prst="roundRect">
            <a:avLst/>
          </a:prstGeom>
          <a:noFill/>
          <a:ln w="11112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7324187" y="2304008"/>
            <a:ext cx="4031383" cy="149928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4000" b="1" kern="100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出席番号</a:t>
            </a:r>
          </a:p>
          <a:p>
            <a:pPr algn="ctr">
              <a:spcAft>
                <a:spcPts val="0"/>
              </a:spcAft>
            </a:pPr>
            <a:r>
              <a:rPr lang="ja-JP" altLang="en-US" sz="4000" b="1" kern="100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上段　</a:t>
            </a:r>
            <a:r>
              <a:rPr lang="ja-JP" sz="4000" b="1" kern="100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１</a:t>
            </a:r>
            <a:r>
              <a:rPr lang="ja-JP" sz="4000" b="1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～２２</a:t>
            </a:r>
            <a:endParaRPr lang="ja-JP" sz="40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2"/>
          <p:cNvSpPr txBox="1">
            <a:spLocks noGrp="1" noChangeArrowheads="1"/>
          </p:cNvSpPr>
          <p:nvPr>
            <p:ph idx="1"/>
          </p:nvPr>
        </p:nvSpPr>
        <p:spPr bwMode="auto">
          <a:xfrm>
            <a:off x="7324188" y="4103013"/>
            <a:ext cx="4031383" cy="11816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ja-JP" altLang="en-US" sz="40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下段２３</a:t>
            </a:r>
            <a:r>
              <a:rPr lang="ja-JP" sz="4000" b="1" kern="100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～</a:t>
            </a:r>
            <a:r>
              <a:rPr lang="ja-JP" altLang="en-US" sz="4000" b="1" kern="100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３３</a:t>
            </a:r>
            <a:endParaRPr lang="ja-JP" sz="40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378863" y="4103013"/>
            <a:ext cx="3358260" cy="1274779"/>
          </a:xfrm>
          <a:prstGeom prst="roundRect">
            <a:avLst/>
          </a:prstGeom>
          <a:noFill/>
          <a:ln w="11112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161536" y="6026512"/>
            <a:ext cx="11858399" cy="67284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0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自分の出席番号のタブレットを使用します</a:t>
            </a:r>
            <a:endParaRPr lang="ja-JP" sz="40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77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7234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シャットダウンします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2"/>
          <p:cNvSpPr txBox="1">
            <a:spLocks noChangeArrowheads="1"/>
          </p:cNvSpPr>
          <p:nvPr/>
        </p:nvSpPr>
        <p:spPr bwMode="auto">
          <a:xfrm>
            <a:off x="487533" y="1185459"/>
            <a:ext cx="6161884" cy="49154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（注）必ず画面でシャットダウンします。</a:t>
            </a:r>
          </a:p>
        </p:txBody>
      </p:sp>
      <p:sp>
        <p:nvSpPr>
          <p:cNvPr id="23" name="テキスト ボックス 2"/>
          <p:cNvSpPr txBox="1">
            <a:spLocks noChangeArrowheads="1"/>
          </p:cNvSpPr>
          <p:nvPr/>
        </p:nvSpPr>
        <p:spPr bwMode="auto">
          <a:xfrm>
            <a:off x="487533" y="6080434"/>
            <a:ext cx="11122026" cy="4386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④ゆっくりディスプレイを閉じます。</a:t>
            </a:r>
            <a:endParaRPr lang="ja-JP" altLang="en-US" sz="2400" b="1" kern="100" dirty="0" smtClean="0">
              <a:solidFill>
                <a:schemeClr val="accent6">
                  <a:lumMod val="50000"/>
                </a:schemeClr>
              </a:solidFill>
              <a:effectLst/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487533" y="1985710"/>
            <a:ext cx="3419012" cy="3733995"/>
            <a:chOff x="199206" y="1985710"/>
            <a:chExt cx="3419012" cy="3733995"/>
          </a:xfrm>
        </p:grpSpPr>
        <p:sp>
          <p:nvSpPr>
            <p:cNvPr id="16" name="テキスト ボックス 2"/>
            <p:cNvSpPr txBox="1">
              <a:spLocks noChangeArrowheads="1"/>
            </p:cNvSpPr>
            <p:nvPr/>
          </p:nvSpPr>
          <p:spPr bwMode="auto">
            <a:xfrm>
              <a:off x="199206" y="1985710"/>
              <a:ext cx="3419012" cy="80900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18000" tIns="18000" rIns="18000" bIns="18000" anchor="ctr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en-US" sz="2400" b="1" kern="100" dirty="0" smtClean="0">
                  <a:solidFill>
                    <a:srgbClr val="FF0000"/>
                  </a:solidFill>
                  <a:latin typeface="Century" panose="020406040505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①左下のウィンドウズマークをタップします。</a:t>
              </a:r>
              <a:endParaRPr lang="ja-JP" altLang="en-US" sz="2400" b="1" kern="100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06" y="3155446"/>
              <a:ext cx="3419012" cy="2564259"/>
            </a:xfrm>
            <a:prstGeom prst="rect">
              <a:avLst/>
            </a:prstGeom>
          </p:spPr>
        </p:pic>
      </p:grpSp>
      <p:grpSp>
        <p:nvGrpSpPr>
          <p:cNvPr id="11" name="グループ化 10"/>
          <p:cNvGrpSpPr/>
          <p:nvPr/>
        </p:nvGrpSpPr>
        <p:grpSpPr>
          <a:xfrm>
            <a:off x="4310785" y="1970468"/>
            <a:ext cx="3419013" cy="3749236"/>
            <a:chOff x="3931692" y="1970468"/>
            <a:chExt cx="3419013" cy="3749236"/>
          </a:xfrm>
        </p:grpSpPr>
        <p:sp>
          <p:nvSpPr>
            <p:cNvPr id="14" name="テキスト ボックス 2"/>
            <p:cNvSpPr txBox="1">
              <a:spLocks noChangeArrowheads="1"/>
            </p:cNvSpPr>
            <p:nvPr/>
          </p:nvSpPr>
          <p:spPr bwMode="auto">
            <a:xfrm>
              <a:off x="3931693" y="1970468"/>
              <a:ext cx="3419012" cy="82424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18000" tIns="18000" rIns="18000" bIns="18000" anchor="ctr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en-US" sz="2400" b="1" kern="100" dirty="0">
                  <a:solidFill>
                    <a:srgbClr val="FF0000"/>
                  </a:solidFill>
                  <a:latin typeface="Century" panose="020406040505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②</a:t>
              </a:r>
              <a:r>
                <a:rPr lang="ja-JP" altLang="en-US" sz="2400" b="1" kern="100" dirty="0" smtClean="0">
                  <a:solidFill>
                    <a:srgbClr val="FF0000"/>
                  </a:solidFill>
                  <a:latin typeface="Century" panose="020406040505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電源をタップします。</a:t>
              </a:r>
              <a:endParaRPr lang="ja-JP" altLang="en-US" sz="2400" b="1" kern="100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692" y="3155445"/>
              <a:ext cx="3419012" cy="2564259"/>
            </a:xfrm>
            <a:prstGeom prst="rect">
              <a:avLst/>
            </a:prstGeom>
          </p:spPr>
        </p:pic>
      </p:grpSp>
      <p:grpSp>
        <p:nvGrpSpPr>
          <p:cNvPr id="26" name="グループ化 25"/>
          <p:cNvGrpSpPr/>
          <p:nvPr/>
        </p:nvGrpSpPr>
        <p:grpSpPr>
          <a:xfrm>
            <a:off x="8190546" y="1970468"/>
            <a:ext cx="3419014" cy="3749237"/>
            <a:chOff x="7623876" y="1970468"/>
            <a:chExt cx="3419014" cy="3749237"/>
          </a:xfrm>
        </p:grpSpPr>
        <p:sp>
          <p:nvSpPr>
            <p:cNvPr id="21" name="テキスト ボックス 2"/>
            <p:cNvSpPr txBox="1">
              <a:spLocks noChangeArrowheads="1"/>
            </p:cNvSpPr>
            <p:nvPr/>
          </p:nvSpPr>
          <p:spPr bwMode="auto">
            <a:xfrm>
              <a:off x="7623876" y="1970468"/>
              <a:ext cx="3419013" cy="82424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18000" tIns="18000" rIns="18000" bIns="18000" anchor="ctr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ja-JP" altLang="en-US" sz="2400" b="1" kern="100" dirty="0" smtClean="0">
                  <a:solidFill>
                    <a:srgbClr val="FF0000"/>
                  </a:solidFill>
                  <a:latin typeface="Century" panose="020406040505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③シャットダウンをタップします。</a:t>
              </a:r>
              <a:endParaRPr lang="ja-JP" altLang="en-US" sz="2400" b="1" kern="100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877" y="3155445"/>
              <a:ext cx="3419013" cy="2564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83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7234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キーボード</a:t>
            </a:r>
            <a:r>
              <a:rPr lang="ja-JP" altLang="en-US" dirty="0" smtClean="0">
                <a:solidFill>
                  <a:schemeClr val="bg1"/>
                </a:solidFill>
              </a:rPr>
              <a:t>のはずし方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2"/>
          <p:cNvSpPr txBox="1">
            <a:spLocks noChangeArrowheads="1"/>
          </p:cNvSpPr>
          <p:nvPr/>
        </p:nvSpPr>
        <p:spPr bwMode="auto">
          <a:xfrm>
            <a:off x="2279561" y="1185459"/>
            <a:ext cx="7804598" cy="6304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（注）はずす必要があるときのみはずします。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708335" y="2021766"/>
            <a:ext cx="10354617" cy="4221638"/>
            <a:chOff x="754245" y="1988650"/>
            <a:chExt cx="10354617" cy="3452201"/>
          </a:xfrm>
        </p:grpSpPr>
        <p:sp>
          <p:nvSpPr>
            <p:cNvPr id="14" name="テキスト ボックス 2"/>
            <p:cNvSpPr txBox="1">
              <a:spLocks noChangeArrowheads="1"/>
            </p:cNvSpPr>
            <p:nvPr/>
          </p:nvSpPr>
          <p:spPr bwMode="auto">
            <a:xfrm>
              <a:off x="754245" y="1988650"/>
              <a:ext cx="10354617" cy="52657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18000" tIns="18000" rIns="18000" bIns="1800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altLang="en-US" sz="2400" b="1" kern="100" dirty="0" smtClean="0">
                  <a:solidFill>
                    <a:srgbClr val="FF0000"/>
                  </a:solidFill>
                  <a:latin typeface="Century" panose="020406040505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開いた状態で、キーボードをおさえて、おさえた方側を持ち上げます。</a:t>
              </a:r>
              <a:endParaRPr lang="ja-JP" altLang="en-US" sz="2400" b="1" kern="100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430" y="2797155"/>
              <a:ext cx="4310577" cy="2643696"/>
            </a:xfrm>
            <a:prstGeom prst="rect">
              <a:avLst/>
            </a:prstGeom>
          </p:spPr>
        </p:pic>
      </p:grp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714" y="3010472"/>
            <a:ext cx="4290810" cy="3218108"/>
          </a:xfrm>
          <a:prstGeom prst="rect">
            <a:avLst/>
          </a:prstGeom>
        </p:spPr>
      </p:pic>
      <p:sp>
        <p:nvSpPr>
          <p:cNvPr id="3" name="右矢印 2"/>
          <p:cNvSpPr/>
          <p:nvPr/>
        </p:nvSpPr>
        <p:spPr>
          <a:xfrm>
            <a:off x="5486086" y="4364932"/>
            <a:ext cx="844639" cy="538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82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7234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キーボード</a:t>
            </a:r>
            <a:r>
              <a:rPr lang="ja-JP" altLang="en-US" dirty="0" smtClean="0">
                <a:solidFill>
                  <a:schemeClr val="bg1"/>
                </a:solidFill>
              </a:rPr>
              <a:t>のはめ方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2"/>
          <p:cNvSpPr txBox="1">
            <a:spLocks noChangeArrowheads="1"/>
          </p:cNvSpPr>
          <p:nvPr/>
        </p:nvSpPr>
        <p:spPr bwMode="auto">
          <a:xfrm>
            <a:off x="1195477" y="1146823"/>
            <a:ext cx="9530367" cy="114561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（</a:t>
            </a: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注）両手を使ってゆっくりと差し込みます</a:t>
            </a: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</a:p>
          <a:p>
            <a:pPr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きちんとおさまっていることを確認して手をはなします。</a:t>
            </a:r>
            <a:endParaRPr lang="ja-JP" altLang="en-US" sz="2400" b="1" kern="100" dirty="0" smtClean="0">
              <a:solidFill>
                <a:srgbClr val="FF0000"/>
              </a:solidFill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3" y="2770988"/>
            <a:ext cx="4297794" cy="322334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98" y="2770988"/>
            <a:ext cx="4297793" cy="3223345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5538342" y="4158839"/>
            <a:ext cx="844639" cy="538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70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7234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</a:rPr>
              <a:t>その他　注意！！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2"/>
          <p:cNvSpPr txBox="1">
            <a:spLocks noChangeArrowheads="1"/>
          </p:cNvSpPr>
          <p:nvPr/>
        </p:nvSpPr>
        <p:spPr bwMode="auto">
          <a:xfrm>
            <a:off x="0" y="1047135"/>
            <a:ext cx="12192000" cy="78788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3600" b="1" kern="100" dirty="0" smtClean="0">
                <a:solidFill>
                  <a:schemeClr val="bg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パソコンは</a:t>
            </a:r>
            <a:r>
              <a:rPr lang="ja-JP" altLang="en-US" sz="36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超精密機械</a:t>
            </a:r>
            <a:r>
              <a:rPr lang="ja-JP" altLang="en-US" sz="3600" b="1" kern="100" dirty="0" smtClean="0">
                <a:solidFill>
                  <a:schemeClr val="bg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であることを認識しておきます。</a:t>
            </a: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0" y="1956045"/>
            <a:ext cx="12192000" cy="6495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chemeClr val="bg1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パソコンがきらいなものを考えてみましょう。スマートフォンも同様です。</a:t>
            </a: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628894" y="2876044"/>
            <a:ext cx="975574" cy="6495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水！</a:t>
            </a: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1908207" y="2881174"/>
            <a:ext cx="2188335" cy="6495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衝撃・振動！</a:t>
            </a:r>
          </a:p>
        </p:txBody>
      </p:sp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9419686" y="2876044"/>
            <a:ext cx="2006959" cy="6495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などなど・・</a:t>
            </a: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4372228" y="2890191"/>
            <a:ext cx="1511122" cy="6495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ほこり！</a:t>
            </a: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3002374" y="4050273"/>
            <a:ext cx="5924281" cy="6495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パソコンを大切にしない心・・・</a:t>
            </a:r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6238351" y="2902092"/>
            <a:ext cx="1469266" cy="6495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よごれ！</a:t>
            </a:r>
          </a:p>
        </p:txBody>
      </p: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3040485" y="5084058"/>
            <a:ext cx="5924281" cy="6495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パソコンを犯罪に使う人・・・</a:t>
            </a: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8019230" y="2876537"/>
            <a:ext cx="1082914" cy="6495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熱！</a:t>
            </a:r>
          </a:p>
        </p:txBody>
      </p:sp>
    </p:spTree>
    <p:extLst>
      <p:ext uri="{BB962C8B-B14F-4D97-AF65-F5344CB8AC3E}">
        <p14:creationId xmlns:p14="http://schemas.microsoft.com/office/powerpoint/2010/main" val="140269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7" grpId="0" animBg="1"/>
      <p:bldP spid="8" grpId="0" animBg="1"/>
      <p:bldP spid="9" grpId="0" animBg="1"/>
      <p:bldP spid="10" grpId="0" animBg="1"/>
      <p:bldP spid="12" grpId="0" animBg="1"/>
      <p:bldP spid="15" grpId="0" animBg="1"/>
      <p:bldP spid="16" grpId="0" animBg="1"/>
      <p:bldP spid="17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95460" y="1400621"/>
            <a:ext cx="10985679" cy="4072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dirty="0" smtClean="0">
                <a:solidFill>
                  <a:srgbClr val="FFFF00"/>
                </a:solidFill>
              </a:rPr>
              <a:t>このタブレットパソコンは、机などと同じように、あなたが借りて使うものです。</a:t>
            </a:r>
          </a:p>
          <a:p>
            <a:pPr marL="0" indent="0">
              <a:buNone/>
            </a:pPr>
            <a:endParaRPr lang="ja-JP" altLang="en-US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kumimoji="1" lang="ja-JP" altLang="en-US" sz="3600" dirty="0" smtClean="0">
                <a:solidFill>
                  <a:srgbClr val="FFFF00"/>
                </a:solidFill>
              </a:rPr>
              <a:t>あなたが中学校を卒業したら返さなくてはなりません。</a:t>
            </a:r>
          </a:p>
          <a:p>
            <a:pPr marL="0" indent="0">
              <a:buNone/>
            </a:pPr>
            <a:endParaRPr kumimoji="1" lang="ja-JP" altLang="en-US" sz="3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kumimoji="1" lang="ja-JP" altLang="en-US" sz="3600" dirty="0" smtClean="0">
                <a:solidFill>
                  <a:srgbClr val="FFFF00"/>
                </a:solidFill>
              </a:rPr>
              <a:t>次に入学</a:t>
            </a:r>
            <a:r>
              <a:rPr kumimoji="1" lang="ja-JP" altLang="en-US" sz="3600" dirty="0" smtClean="0">
                <a:solidFill>
                  <a:srgbClr val="FFFF00"/>
                </a:solidFill>
              </a:rPr>
              <a:t>してくる生徒が使います。</a:t>
            </a:r>
          </a:p>
          <a:p>
            <a:pPr marL="0" indent="0">
              <a:buNone/>
            </a:pPr>
            <a:endParaRPr lang="ja-JP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12053" y="2772222"/>
            <a:ext cx="3212863" cy="7231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ja-JP" altLang="en-US" sz="5400" dirty="0" smtClean="0">
                <a:solidFill>
                  <a:srgbClr val="FFFF00"/>
                </a:solidFill>
              </a:rPr>
              <a:t>おわり</a:t>
            </a:r>
            <a:endParaRPr lang="ja-JP" alt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2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7234"/>
          </a:xfrm>
        </p:spPr>
        <p:txBody>
          <a:bodyPr/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</a:rPr>
              <a:t>電源キャビネットからの取り出し方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24" name="グループ化 23"/>
          <p:cNvGrpSpPr>
            <a:grpSpLocks noChangeAspect="1"/>
          </p:cNvGrpSpPr>
          <p:nvPr/>
        </p:nvGrpSpPr>
        <p:grpSpPr>
          <a:xfrm>
            <a:off x="206374" y="1236994"/>
            <a:ext cx="10551960" cy="5235678"/>
            <a:chOff x="106" y="0"/>
            <a:chExt cx="2510050" cy="1245682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106" y="0"/>
              <a:ext cx="2510050" cy="1245682"/>
              <a:chOff x="106" y="0"/>
              <a:chExt cx="2510050" cy="1245682"/>
            </a:xfrm>
          </p:grpSpPr>
          <p:pic>
            <p:nvPicPr>
              <p:cNvPr id="28" name="図 2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25204" y="0"/>
                <a:ext cx="565887" cy="385717"/>
              </a:xfrm>
              <a:prstGeom prst="rect">
                <a:avLst/>
              </a:prstGeom>
            </p:spPr>
          </p:pic>
          <p:pic>
            <p:nvPicPr>
              <p:cNvPr id="29" name="図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9150" y="447412"/>
                <a:ext cx="591006" cy="798270"/>
              </a:xfrm>
              <a:prstGeom prst="rect">
                <a:avLst/>
              </a:prstGeom>
            </p:spPr>
          </p:pic>
          <p:pic>
            <p:nvPicPr>
              <p:cNvPr id="30" name="図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" y="0"/>
                <a:ext cx="1642533" cy="1231900"/>
              </a:xfrm>
              <a:prstGeom prst="rect">
                <a:avLst/>
              </a:prstGeom>
            </p:spPr>
          </p:pic>
          <p:sp>
            <p:nvSpPr>
              <p:cNvPr id="31" name="角丸四角形 30"/>
              <p:cNvSpPr/>
              <p:nvPr/>
            </p:nvSpPr>
            <p:spPr>
              <a:xfrm>
                <a:off x="127443" y="205814"/>
                <a:ext cx="295275" cy="171450"/>
              </a:xfrm>
              <a:prstGeom prst="roundRect">
                <a:avLst/>
              </a:prstGeom>
              <a:noFill/>
              <a:ln w="889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32" name="角丸四角形 31"/>
              <p:cNvSpPr/>
              <p:nvPr/>
            </p:nvSpPr>
            <p:spPr>
              <a:xfrm>
                <a:off x="181746" y="533522"/>
                <a:ext cx="109855" cy="171450"/>
              </a:xfrm>
              <a:prstGeom prst="roundRect">
                <a:avLst/>
              </a:prstGeom>
              <a:noFill/>
              <a:ln w="889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cxnSp>
            <p:nvCxnSpPr>
              <p:cNvPr id="33" name="直線コネクタ 32"/>
              <p:cNvCxnSpPr/>
              <p:nvPr/>
            </p:nvCxnSpPr>
            <p:spPr>
              <a:xfrm flipV="1">
                <a:off x="433921" y="163526"/>
                <a:ext cx="1485228" cy="77896"/>
              </a:xfrm>
              <a:prstGeom prst="line">
                <a:avLst/>
              </a:prstGeom>
              <a:ln w="889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>
                <a:stCxn id="32" idx="3"/>
              </p:cNvCxnSpPr>
              <p:nvPr/>
            </p:nvCxnSpPr>
            <p:spPr>
              <a:xfrm>
                <a:off x="291600" y="619247"/>
                <a:ext cx="1627549" cy="85726"/>
              </a:xfrm>
              <a:prstGeom prst="line">
                <a:avLst/>
              </a:prstGeom>
              <a:noFill/>
              <a:ln w="889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6" name="角丸四角形 25"/>
            <p:cNvSpPr/>
            <p:nvPr/>
          </p:nvSpPr>
          <p:spPr>
            <a:xfrm>
              <a:off x="2218053" y="1019175"/>
              <a:ext cx="248904" cy="201722"/>
            </a:xfrm>
            <a:prstGeom prst="roundRect">
              <a:avLst/>
            </a:prstGeom>
            <a:noFill/>
            <a:ln w="889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4966967" y="5358154"/>
            <a:ext cx="3583857" cy="101034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6000" b="1" kern="100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出席番号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8341378" y="1494011"/>
            <a:ext cx="699591" cy="584218"/>
          </a:xfrm>
          <a:prstGeom prst="roundRect">
            <a:avLst/>
          </a:prstGeom>
          <a:noFill/>
          <a:ln w="889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791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7234"/>
          </a:xfrm>
        </p:spPr>
        <p:txBody>
          <a:bodyPr/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</a:rPr>
              <a:t>電源キャビネットからの取り出し方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" y="1811000"/>
            <a:ext cx="5067985" cy="3801969"/>
          </a:xfrm>
          <a:prstGeom prst="rect">
            <a:avLst/>
          </a:prstGeom>
        </p:spPr>
      </p:pic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248264" y="5878351"/>
            <a:ext cx="11695471" cy="6756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4000" b="1" kern="100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パソコンを押さえてアダプターをはずします。</a:t>
            </a: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690" y="1811001"/>
            <a:ext cx="5068640" cy="3801969"/>
          </a:xfrm>
          <a:prstGeom prst="rect">
            <a:avLst/>
          </a:prstGeom>
        </p:spPr>
      </p:pic>
      <p:cxnSp>
        <p:nvCxnSpPr>
          <p:cNvPr id="18" name="直線矢印コネクタ 17"/>
          <p:cNvCxnSpPr/>
          <p:nvPr/>
        </p:nvCxnSpPr>
        <p:spPr>
          <a:xfrm>
            <a:off x="9933571" y="1879406"/>
            <a:ext cx="1437435" cy="495085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5648743" y="869995"/>
            <a:ext cx="6385941" cy="6756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4000" b="1" kern="100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まわさずに引くだけです</a:t>
            </a:r>
          </a:p>
        </p:txBody>
      </p:sp>
      <p:sp>
        <p:nvSpPr>
          <p:cNvPr id="22" name="右矢印 21"/>
          <p:cNvSpPr/>
          <p:nvPr/>
        </p:nvSpPr>
        <p:spPr>
          <a:xfrm>
            <a:off x="5710170" y="3385675"/>
            <a:ext cx="771658" cy="652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54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7234"/>
          </a:xfrm>
        </p:spPr>
        <p:txBody>
          <a:bodyPr/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</a:rPr>
              <a:t>電源キャビネットからの取り出し方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2453485" y="6025835"/>
            <a:ext cx="6845710" cy="6756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4000" b="1" kern="100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手を下にそえて！！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44" y="1149565"/>
            <a:ext cx="6177791" cy="4633940"/>
          </a:xfrm>
          <a:prstGeom prst="rect">
            <a:avLst/>
          </a:prstGeom>
        </p:spPr>
      </p:pic>
      <p:cxnSp>
        <p:nvCxnSpPr>
          <p:cNvPr id="18" name="直線矢印コネクタ 17"/>
          <p:cNvCxnSpPr/>
          <p:nvPr/>
        </p:nvCxnSpPr>
        <p:spPr>
          <a:xfrm>
            <a:off x="6421736" y="2497350"/>
            <a:ext cx="1531288" cy="342725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7234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</a:rPr>
              <a:t>電源キャビネットへのもどし方（充電のためのセット方法）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159774" y="6025835"/>
            <a:ext cx="11872452" cy="6756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3200" b="1" kern="100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もどす場所、アダプター、パソコン番号を合わせます</a:t>
            </a:r>
          </a:p>
        </p:txBody>
      </p:sp>
      <p:grpSp>
        <p:nvGrpSpPr>
          <p:cNvPr id="13" name="グループ化 12"/>
          <p:cNvGrpSpPr>
            <a:grpSpLocks noChangeAspect="1"/>
          </p:cNvGrpSpPr>
          <p:nvPr/>
        </p:nvGrpSpPr>
        <p:grpSpPr>
          <a:xfrm>
            <a:off x="1685369" y="2064774"/>
            <a:ext cx="8667999" cy="3477792"/>
            <a:chOff x="0" y="0"/>
            <a:chExt cx="3117850" cy="1250950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625" y="0"/>
              <a:ext cx="1422400" cy="1034415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9825" y="0"/>
              <a:ext cx="708025" cy="1228725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68020" cy="1228725"/>
            </a:xfrm>
            <a:prstGeom prst="rect">
              <a:avLst/>
            </a:prstGeom>
          </p:spPr>
        </p:pic>
        <p:sp>
          <p:nvSpPr>
            <p:cNvPr id="19" name="角丸四角形 18"/>
            <p:cNvSpPr/>
            <p:nvPr/>
          </p:nvSpPr>
          <p:spPr>
            <a:xfrm>
              <a:off x="1371600" y="142875"/>
              <a:ext cx="295209" cy="279400"/>
            </a:xfrm>
            <a:prstGeom prst="roundRect">
              <a:avLst/>
            </a:prstGeom>
            <a:noFill/>
            <a:ln w="889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200025" y="971550"/>
              <a:ext cx="294640" cy="279400"/>
            </a:xfrm>
            <a:prstGeom prst="roundRect">
              <a:avLst/>
            </a:prstGeom>
            <a:noFill/>
            <a:ln w="889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2743200" y="838200"/>
              <a:ext cx="294640" cy="279400"/>
            </a:xfrm>
            <a:prstGeom prst="roundRect">
              <a:avLst/>
            </a:prstGeom>
            <a:noFill/>
            <a:ln w="889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22" name="テキスト ボックス 2"/>
          <p:cNvSpPr txBox="1">
            <a:spLocks noChangeArrowheads="1"/>
          </p:cNvSpPr>
          <p:nvPr/>
        </p:nvSpPr>
        <p:spPr bwMode="auto">
          <a:xfrm>
            <a:off x="159774" y="966632"/>
            <a:ext cx="11872452" cy="6756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2800" b="1" kern="100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自分の出席番号の場所にパソコンをもどしてアダプターをつなぎます</a:t>
            </a:r>
          </a:p>
        </p:txBody>
      </p:sp>
    </p:spTree>
    <p:extLst>
      <p:ext uri="{BB962C8B-B14F-4D97-AF65-F5344CB8AC3E}">
        <p14:creationId xmlns:p14="http://schemas.microsoft.com/office/powerpoint/2010/main" val="32716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7234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</a:rPr>
              <a:t>電源キャビネットへのもどし方（充電のためのセット方法）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159774" y="6025835"/>
            <a:ext cx="11872452" cy="6756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3200" b="1" kern="100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アダプターを差し込みます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465" y="1194620"/>
            <a:ext cx="6134537" cy="460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2"/>
          <p:cNvSpPr txBox="1">
            <a:spLocks noGrp="1" noChangeArrowheads="1"/>
          </p:cNvSpPr>
          <p:nvPr>
            <p:ph idx="1"/>
          </p:nvPr>
        </p:nvSpPr>
        <p:spPr bwMode="auto">
          <a:xfrm>
            <a:off x="796032" y="1661375"/>
            <a:ext cx="10881574" cy="4932607"/>
          </a:xfrm>
          <a:prstGeom prst="rect">
            <a:avLst/>
          </a:prstGeom>
          <a:solidFill>
            <a:srgbClr val="FF0000"/>
          </a:solidFill>
          <a:ln w="66675" cmpd="thickThin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1"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endParaRPr lang="ja-JP" altLang="en-US" sz="3200" kern="100" dirty="0" smtClean="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ja-JP" sz="3200" kern="100" dirty="0" smtClean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１</a:t>
            </a:r>
            <a:r>
              <a:rPr lang="ja-JP" sz="32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　電源キャビネットの開閉は先生が行います</a:t>
            </a:r>
            <a:r>
              <a:rPr lang="ja-JP" sz="3200" kern="100" dirty="0" smtClean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。</a:t>
            </a:r>
            <a:endParaRPr lang="ja-JP" altLang="en-US" sz="3200" kern="100" dirty="0" smtClean="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ja-JP" sz="3200" kern="100" dirty="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ja-JP" sz="32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２　自分の出席番号と同じ番号の場所、アダプター、パソコンを使用します。他の人が利用するものには触りません</a:t>
            </a:r>
            <a:r>
              <a:rPr lang="ja-JP" sz="3200" kern="100" dirty="0" smtClean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。</a:t>
            </a:r>
            <a:endParaRPr lang="ja-JP" altLang="en-US" sz="3200" kern="100" dirty="0" smtClean="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ja-JP" altLang="en-US" sz="3200" kern="100" dirty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ja-JP" altLang="en-US" sz="3200" kern="100" dirty="0" smtClean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３　電源キャビネットへの出し入れは、一人ずつ行います。密にならないように、お互い</a:t>
            </a:r>
            <a:r>
              <a:rPr lang="en-US" altLang="ja-JP" sz="3200" kern="100" dirty="0" smtClean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1</a:t>
            </a:r>
            <a:r>
              <a:rPr lang="ja-JP" altLang="en-US" sz="3200" kern="100" dirty="0" smtClean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rPr>
              <a:t>メートル以上距離をあけましょう。</a:t>
            </a:r>
            <a:endParaRPr lang="ja-JP" sz="3200" kern="100" dirty="0">
              <a:solidFill>
                <a:schemeClr val="bg1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353650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6000" kern="100" dirty="0" smtClean="0">
                <a:solidFill>
                  <a:srgbClr val="FFFF00"/>
                </a:solidFill>
                <a:effectLst/>
                <a:latin typeface="+mn-ea"/>
                <a:cs typeface="Times New Roman" panose="02020603050405020304" pitchFamily="18" charset="0"/>
              </a:rPr>
              <a:t>◆　</a:t>
            </a:r>
            <a:r>
              <a:rPr lang="ja-JP" altLang="ja-JP" sz="6000" kern="100" dirty="0" smtClean="0">
                <a:solidFill>
                  <a:srgbClr val="FFFF00"/>
                </a:solidFill>
                <a:effectLst/>
                <a:latin typeface="+mn-ea"/>
                <a:cs typeface="Times New Roman" panose="02020603050405020304" pitchFamily="18" charset="0"/>
              </a:rPr>
              <a:t>留意事項</a:t>
            </a:r>
            <a:r>
              <a:rPr lang="ja-JP" altLang="en-US" sz="6000" kern="100" dirty="0" smtClean="0">
                <a:solidFill>
                  <a:srgbClr val="FFFF00"/>
                </a:solidFill>
                <a:effectLst/>
                <a:latin typeface="+mn-ea"/>
                <a:cs typeface="Times New Roman" panose="02020603050405020304" pitchFamily="18" charset="0"/>
              </a:rPr>
              <a:t>　◆</a:t>
            </a:r>
            <a:endParaRPr lang="ja-JP" altLang="ja-JP" sz="6000" kern="100" dirty="0">
              <a:solidFill>
                <a:srgbClr val="FFFF00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3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7234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ログイン</a:t>
            </a:r>
            <a:r>
              <a:rPr lang="en-US" altLang="ja-JP" dirty="0">
                <a:solidFill>
                  <a:schemeClr val="bg1"/>
                </a:solidFill>
              </a:rPr>
              <a:t>ID</a:t>
            </a:r>
            <a:r>
              <a:rPr lang="ja-JP" altLang="en-US" dirty="0">
                <a:solidFill>
                  <a:schemeClr val="bg1"/>
                </a:solidFill>
              </a:rPr>
              <a:t>とパスワードの</a:t>
            </a:r>
            <a:r>
              <a:rPr lang="ja-JP" altLang="en-US" dirty="0" smtClean="0">
                <a:solidFill>
                  <a:schemeClr val="bg1"/>
                </a:solidFill>
              </a:rPr>
              <a:t>確認（１年用）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174522" y="5677687"/>
            <a:ext cx="11872452" cy="95277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8000" tIns="18000" rIns="18000" bIns="18000" anchor="ctr" anchorCtr="0"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（注）・このカードは回収します。自分の</a:t>
            </a:r>
            <a:r>
              <a:rPr lang="en-US" altLang="ja-JP" sz="2400" b="1" kern="100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ID</a:t>
            </a:r>
            <a:r>
              <a:rPr lang="ja-JP" altLang="en-US" sz="2400" b="1" kern="100" dirty="0" smtClean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パスワードを覚えておきましょう。</a:t>
            </a:r>
          </a:p>
          <a:p>
            <a:pPr>
              <a:spcAft>
                <a:spcPts val="0"/>
              </a:spcAft>
            </a:pP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・また、自分の</a:t>
            </a:r>
            <a:r>
              <a:rPr lang="en-US" altLang="ja-JP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ID</a:t>
            </a:r>
            <a:r>
              <a:rPr lang="ja-JP" altLang="en-US" sz="2400" b="1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やパスワードは他の人に知られないようにします。</a:t>
            </a:r>
            <a:endParaRPr lang="ja-JP" altLang="en-US" sz="2400" b="1" kern="100" dirty="0" smtClean="0">
              <a:solidFill>
                <a:srgbClr val="FF0000"/>
              </a:solidFill>
              <a:effectLst/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31" y="925265"/>
            <a:ext cx="6837415" cy="4102449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4727916" y="1109957"/>
            <a:ext cx="7036278" cy="4235944"/>
            <a:chOff x="4727916" y="1109957"/>
            <a:chExt cx="7036278" cy="4235944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3923" y="1830571"/>
              <a:ext cx="2880271" cy="2794716"/>
            </a:xfrm>
            <a:prstGeom prst="rect">
              <a:avLst/>
            </a:prstGeom>
          </p:spPr>
        </p:pic>
        <p:sp>
          <p:nvSpPr>
            <p:cNvPr id="17" name="テキスト ボックス 2"/>
            <p:cNvSpPr txBox="1">
              <a:spLocks noChangeArrowheads="1"/>
            </p:cNvSpPr>
            <p:nvPr/>
          </p:nvSpPr>
          <p:spPr bwMode="auto">
            <a:xfrm>
              <a:off x="9015194" y="4670276"/>
              <a:ext cx="1542383" cy="6756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18000" tIns="18000" rIns="18000" bIns="1800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altLang="en-US" sz="3200" b="1" kern="100" dirty="0" smtClean="0">
                  <a:solidFill>
                    <a:srgbClr val="FF0000"/>
                  </a:solidFill>
                  <a:effectLst/>
                  <a:latin typeface="Century" panose="020406040505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大文字</a:t>
              </a:r>
            </a:p>
          </p:txBody>
        </p:sp>
        <p:sp>
          <p:nvSpPr>
            <p:cNvPr id="18" name="テキスト ボックス 2"/>
            <p:cNvSpPr txBox="1">
              <a:spLocks noChangeArrowheads="1"/>
            </p:cNvSpPr>
            <p:nvPr/>
          </p:nvSpPr>
          <p:spPr bwMode="auto">
            <a:xfrm>
              <a:off x="8938872" y="1109957"/>
              <a:ext cx="1542383" cy="675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18000" tIns="18000" rIns="18000" bIns="1800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altLang="en-US" sz="3200" b="1" kern="100" dirty="0">
                  <a:solidFill>
                    <a:srgbClr val="FF0000"/>
                  </a:solidFill>
                  <a:latin typeface="Century" panose="020406040505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小</a:t>
              </a:r>
              <a:r>
                <a:rPr lang="ja-JP" altLang="en-US" sz="3200" b="1" kern="100" dirty="0" smtClean="0">
                  <a:solidFill>
                    <a:srgbClr val="FF0000"/>
                  </a:solidFill>
                  <a:effectLst/>
                  <a:latin typeface="Century" panose="020406040505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文字</a:t>
              </a:r>
            </a:p>
          </p:txBody>
        </p:sp>
        <p:sp>
          <p:nvSpPr>
            <p:cNvPr id="19" name="屈折矢印 18"/>
            <p:cNvSpPr/>
            <p:nvPr/>
          </p:nvSpPr>
          <p:spPr>
            <a:xfrm rot="5400000">
              <a:off x="9225735" y="1960531"/>
              <a:ext cx="857413" cy="522149"/>
            </a:xfrm>
            <a:prstGeom prst="bent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屈折矢印 14"/>
            <p:cNvSpPr/>
            <p:nvPr/>
          </p:nvSpPr>
          <p:spPr>
            <a:xfrm rot="5400000">
              <a:off x="9226280" y="3925420"/>
              <a:ext cx="967564" cy="522149"/>
            </a:xfrm>
            <a:prstGeom prst="bent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角丸四角形 5"/>
            <p:cNvSpPr/>
            <p:nvPr/>
          </p:nvSpPr>
          <p:spPr>
            <a:xfrm>
              <a:off x="4727916" y="3495028"/>
              <a:ext cx="1121169" cy="1089310"/>
            </a:xfrm>
            <a:prstGeom prst="roundRect">
              <a:avLst/>
            </a:prstGeom>
            <a:noFill/>
            <a:ln w="889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10" name="直線コネクタ 9"/>
            <p:cNvCxnSpPr>
              <a:stCxn id="6" idx="3"/>
            </p:cNvCxnSpPr>
            <p:nvPr/>
          </p:nvCxnSpPr>
          <p:spPr>
            <a:xfrm flipV="1">
              <a:off x="5849085" y="3450039"/>
              <a:ext cx="3216551" cy="589644"/>
            </a:xfrm>
            <a:prstGeom prst="line">
              <a:avLst/>
            </a:prstGeom>
            <a:noFill/>
            <a:ln w="889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9031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</TotalTime>
  <Words>764</Words>
  <Application>Microsoft Office PowerPoint</Application>
  <PresentationFormat>ワイド画面</PresentationFormat>
  <Paragraphs>115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4" baseType="lpstr">
      <vt:lpstr>ＭＳ Ｐゴシック</vt:lpstr>
      <vt:lpstr>ＭＳ ゴシック</vt:lpstr>
      <vt:lpstr>ＭＳ 明朝</vt:lpstr>
      <vt:lpstr>Arial</vt:lpstr>
      <vt:lpstr>Calibri</vt:lpstr>
      <vt:lpstr>Calibri Light</vt:lpstr>
      <vt:lpstr>Century</vt:lpstr>
      <vt:lpstr>Times New Roman</vt:lpstr>
      <vt:lpstr>Office テーマ</vt:lpstr>
      <vt:lpstr>１人１台端末 タブレットパソコンの取り扱い方</vt:lpstr>
      <vt:lpstr>電源キャビネットからの取り出し方</vt:lpstr>
      <vt:lpstr>電源キャビネットからの取り出し方</vt:lpstr>
      <vt:lpstr>電源キャビネットからの取り出し方</vt:lpstr>
      <vt:lpstr>電源キャビネットからの取り出し方</vt:lpstr>
      <vt:lpstr>電源キャビネットへのもどし方（充電のためのセット方法）</vt:lpstr>
      <vt:lpstr>電源キャビネットへのもどし方（充電のためのセット方法）</vt:lpstr>
      <vt:lpstr>PowerPoint プレゼンテーション</vt:lpstr>
      <vt:lpstr>ログインIDとパスワードの確認（１年用）</vt:lpstr>
      <vt:lpstr>PowerPoint プレゼンテーション</vt:lpstr>
      <vt:lpstr>ログインIDとパスワードの確認（１年用）</vt:lpstr>
      <vt:lpstr>不正アクセス行為の禁止等に関する法律 （不正アクセス禁止法）</vt:lpstr>
      <vt:lpstr>パソコンにログインします</vt:lpstr>
      <vt:lpstr>パソコンにログインします</vt:lpstr>
      <vt:lpstr>Windows 10 デスクトップ画面</vt:lpstr>
      <vt:lpstr>ミライシードへのログイン</vt:lpstr>
      <vt:lpstr>ミライシードへのログイン</vt:lpstr>
      <vt:lpstr>ミライシードへのログイン</vt:lpstr>
      <vt:lpstr>ミライシードのトップページ</vt:lpstr>
      <vt:lpstr>シャットダウンします</vt:lpstr>
      <vt:lpstr>キーボードのはずし方</vt:lpstr>
      <vt:lpstr>キーボードのはめ方</vt:lpstr>
      <vt:lpstr>その他　注意！！</vt:lpstr>
      <vt:lpstr>PowerPoint プレゼンテーション</vt:lpstr>
      <vt:lpstr>PowerPoint プレゼンテーション</vt:lpstr>
    </vt:vector>
  </TitlesOfParts>
  <Company>唐津市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１人１台端末 タブレットパソコンの取り扱い方</dc:title>
  <dc:creator>H28教員02</dc:creator>
  <cp:lastModifiedBy>H28教員02</cp:lastModifiedBy>
  <cp:revision>48</cp:revision>
  <dcterms:created xsi:type="dcterms:W3CDTF">2021-05-27T04:25:39Z</dcterms:created>
  <dcterms:modified xsi:type="dcterms:W3CDTF">2022-04-06T05:22:40Z</dcterms:modified>
</cp:coreProperties>
</file>